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4"/>
  </p:sldMasterIdLst>
  <p:notesMasterIdLst>
    <p:notesMasterId r:id="rId15"/>
  </p:notesMasterIdLst>
  <p:handoutMasterIdLst>
    <p:handoutMasterId r:id="rId16"/>
  </p:handoutMasterIdLst>
  <p:sldIdLst>
    <p:sldId id="291" r:id="rId5"/>
    <p:sldId id="294" r:id="rId6"/>
    <p:sldId id="295" r:id="rId7"/>
    <p:sldId id="296" r:id="rId8"/>
    <p:sldId id="297" r:id="rId9"/>
    <p:sldId id="298" r:id="rId10"/>
    <p:sldId id="301" r:id="rId11"/>
    <p:sldId id="300" r:id="rId12"/>
    <p:sldId id="286" r:id="rId13"/>
    <p:sldId id="290" r:id="rId14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8383"/>
    <a:srgbClr val="666666"/>
    <a:srgbClr val="005BBB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10"/>
    <p:restoredTop sz="95872"/>
  </p:normalViewPr>
  <p:slideViewPr>
    <p:cSldViewPr snapToGrid="0" snapToObjects="1">
      <p:cViewPr varScale="1">
        <p:scale>
          <a:sx n="59" d="100"/>
          <a:sy n="59" d="100"/>
        </p:scale>
        <p:origin x="828" y="52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defRPr>
            </a:pPr>
            <a:r>
              <a:rPr lang="en-US" sz="2400" b="0" dirty="0">
                <a:solidFill>
                  <a:srgbClr val="828383"/>
                </a:solidFill>
                <a:latin typeface="Arial" charset="0"/>
                <a:ea typeface="Arial" charset="0"/>
                <a:cs typeface="Arial" charset="0"/>
              </a:rPr>
              <a:t>Data</a:t>
            </a:r>
            <a:r>
              <a:rPr lang="en-US" sz="2400" b="0" baseline="0" dirty="0">
                <a:solidFill>
                  <a:srgbClr val="828383"/>
                </a:solidFill>
                <a:latin typeface="Arial" charset="0"/>
                <a:ea typeface="Arial" charset="0"/>
                <a:cs typeface="Arial" charset="0"/>
              </a:rPr>
              <a:t> Analysis</a:t>
            </a:r>
            <a:endParaRPr lang="en-US" sz="2400" b="0" dirty="0">
              <a:solidFill>
                <a:srgbClr val="828383"/>
              </a:solidFill>
              <a:latin typeface="Arial" charset="0"/>
              <a:ea typeface="Arial" charset="0"/>
              <a:cs typeface="Arial" charset="0"/>
            </a:endParaRPr>
          </a:p>
        </c:rich>
      </c:tx>
      <c:layout>
        <c:manualLayout>
          <c:xMode val="edge"/>
          <c:yMode val="edge"/>
          <c:x val="0.3853081510934390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94865452951582E-2"/>
          <c:y val="0.18978671073608999"/>
          <c:w val="0.90466852428734701"/>
          <c:h val="0.617691604255487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</c:v>
                </c:pt>
                <c:pt idx="1">
                  <c:v>category </c:v>
                </c:pt>
                <c:pt idx="2">
                  <c:v>category </c:v>
                </c:pt>
                <c:pt idx="3">
                  <c:v>category 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76-4B24-8D46-8AE703E61D5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</c:v>
                </c:pt>
                <c:pt idx="1">
                  <c:v>category </c:v>
                </c:pt>
                <c:pt idx="2">
                  <c:v>category </c:v>
                </c:pt>
                <c:pt idx="3">
                  <c:v>category 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E76-4B24-8D46-8AE703E61D5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</c:v>
                </c:pt>
                <c:pt idx="1">
                  <c:v>category </c:v>
                </c:pt>
                <c:pt idx="2">
                  <c:v>category </c:v>
                </c:pt>
                <c:pt idx="3">
                  <c:v>category 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E76-4B24-8D46-8AE703E61D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442468272"/>
        <c:axId val="-471347616"/>
      </c:barChart>
      <c:catAx>
        <c:axId val="-442468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4127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rgbClr val="828383"/>
                </a:solidFill>
                <a:latin typeface="Arial" charset="0"/>
                <a:ea typeface="Arial" charset="0"/>
                <a:cs typeface="Arial" charset="0"/>
              </a:defRPr>
            </a:pPr>
            <a:endParaRPr lang="en-US"/>
          </a:p>
        </c:txPr>
        <c:crossAx val="-471347616"/>
        <c:crosses val="autoZero"/>
        <c:auto val="1"/>
        <c:lblAlgn val="ctr"/>
        <c:lblOffset val="100"/>
        <c:noMultiLvlLbl val="0"/>
      </c:catAx>
      <c:valAx>
        <c:axId val="-471347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pPr>
            <a:endParaRPr lang="en-US"/>
          </a:p>
        </c:txPr>
        <c:crossAx val="-442468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0186910035848"/>
          <c:y val="0.93190648234361995"/>
          <c:w val="0.60624004007451404"/>
          <c:h val="6.79453725055462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rgbClr val="828383"/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>
        <a:alpha val="62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5/10/2022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5/10/2022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80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 anchorCtr="0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5413356"/>
            <a:ext cx="2305597" cy="59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927100"/>
            <a:ext cx="12192000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6"/>
          </p:nvPr>
        </p:nvSpPr>
        <p:spPr>
          <a:xfrm>
            <a:off x="5098987" y="1320800"/>
            <a:ext cx="6388100" cy="4465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  <a:p>
            <a:r>
              <a:rPr lang="en-US" dirty="0"/>
              <a:t>Drag chart to placeholder or click icon to add chart</a:t>
            </a:r>
          </a:p>
          <a:p>
            <a:endParaRPr lang="en-US" dirty="0"/>
          </a:p>
        </p:txBody>
      </p:sp>
      <p:sp>
        <p:nvSpPr>
          <p:cNvPr id="8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7489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 anchor="t" anchorCtr="0">
            <a:no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5" y="132143"/>
            <a:ext cx="2305597" cy="59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" y="0"/>
            <a:ext cx="12188950" cy="68579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5" y="132143"/>
            <a:ext cx="2305597" cy="59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17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vitae dolor </a:t>
            </a:r>
            <a:r>
              <a:rPr lang="en-US" dirty="0" err="1"/>
              <a:t>euismod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. In </a:t>
            </a:r>
            <a:r>
              <a:rPr lang="en-US" dirty="0" err="1"/>
              <a:t>ornare</a:t>
            </a:r>
            <a:r>
              <a:rPr lang="en-US" dirty="0"/>
              <a:t> convallis </a:t>
            </a:r>
            <a:r>
              <a:rPr lang="en-US" dirty="0" err="1"/>
              <a:t>velit</a:t>
            </a:r>
            <a:r>
              <a:rPr lang="en-US" dirty="0"/>
              <a:t> vitae cursus. Integer </a:t>
            </a:r>
            <a:r>
              <a:rPr lang="en-US" dirty="0" err="1"/>
              <a:t>egestas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mi </a:t>
            </a:r>
            <a:r>
              <a:rPr lang="en-US" dirty="0" err="1"/>
              <a:t>vehicula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5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r>
              <a:rPr lang="en-US" dirty="0" err="1"/>
              <a:t>Quisque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in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.</a:t>
            </a:r>
          </a:p>
          <a:p>
            <a:r>
              <a:rPr lang="en-US" dirty="0" err="1"/>
              <a:t>Donec</a:t>
            </a:r>
            <a:r>
              <a:rPr lang="en-US" dirty="0"/>
              <a:t> vitae </a:t>
            </a:r>
            <a:r>
              <a:rPr lang="en-US" dirty="0" err="1"/>
              <a:t>justo</a:t>
            </a:r>
            <a:r>
              <a:rPr lang="en-US" dirty="0"/>
              <a:t> et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  <a:p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ex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ac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</a:t>
            </a:r>
          </a:p>
          <a:p>
            <a:r>
              <a:rPr lang="en-US" dirty="0" err="1"/>
              <a:t>Duis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</a:t>
            </a:r>
          </a:p>
          <a:p>
            <a:r>
              <a:rPr lang="en-US" dirty="0"/>
              <a:t>Justo et neque odio facilisis turpis </a:t>
            </a:r>
            <a:r>
              <a:rPr lang="en-US" dirty="0" err="1"/>
              <a:t>sodales</a:t>
            </a:r>
            <a:r>
              <a:rPr lang="en-US" dirty="0"/>
              <a:t> placerat.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ct val="1000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098566" y="930275"/>
            <a:ext cx="7093434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14631" y="934720"/>
            <a:ext cx="7077369" cy="306467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114631" y="3998296"/>
            <a:ext cx="360252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701089" y="3998296"/>
            <a:ext cx="349091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>
                <a:latin typeface="Arial" charset="0"/>
              </a:rPr>
              <a:t>‘-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1" cy="6857999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1045952" y="6221885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25" y="132143"/>
            <a:ext cx="2305597" cy="59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4" r:id="rId2"/>
    <p:sldLayoutId id="2147483905" r:id="rId3"/>
    <p:sldLayoutId id="2147483895" r:id="rId4"/>
    <p:sldLayoutId id="2147483897" r:id="rId5"/>
    <p:sldLayoutId id="2147483907" r:id="rId6"/>
    <p:sldLayoutId id="2147483898" r:id="rId7"/>
    <p:sldLayoutId id="2147483900" r:id="rId8"/>
    <p:sldLayoutId id="2147483906" r:id="rId9"/>
    <p:sldLayoutId id="2147483902" r:id="rId10"/>
    <p:sldLayoutId id="2147483904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Georgia" charset="0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uffalo.edu/brand/creative/color/color-palette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58368" y="3968497"/>
            <a:ext cx="6638544" cy="1010910"/>
          </a:xfrm>
        </p:spPr>
        <p:txBody>
          <a:bodyPr/>
          <a:lstStyle/>
          <a:p>
            <a:r>
              <a:rPr lang="en-US" sz="1500" dirty="0"/>
              <a:t>Prepared By:</a:t>
            </a:r>
          </a:p>
          <a:p>
            <a:r>
              <a:rPr lang="en-US" sz="1500" dirty="0"/>
              <a:t>Gavin Armstrong,  </a:t>
            </a:r>
            <a:r>
              <a:rPr lang="en-US" sz="1500" dirty="0" err="1"/>
              <a:t>Ph.D</a:t>
            </a:r>
            <a:r>
              <a:rPr lang="en-US" sz="1500" dirty="0"/>
              <a:t> Aerospace Engineering</a:t>
            </a:r>
          </a:p>
          <a:p>
            <a:r>
              <a:rPr lang="en-US" sz="1500" dirty="0"/>
              <a:t>Gabriel Colangelo, M.S. Aerospace Engineering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000" dirty="0"/>
              <a:t>Pursuit Law Development for The Interception of Hypersonic Vehicles</a:t>
            </a:r>
          </a:p>
        </p:txBody>
      </p:sp>
    </p:spTree>
    <p:extLst>
      <p:ext uri="{BB962C8B-B14F-4D97-AF65-F5344CB8AC3E}">
        <p14:creationId xmlns:p14="http://schemas.microsoft.com/office/powerpoint/2010/main" val="1461822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c 1"/>
          <p:cNvSpPr/>
          <p:nvPr/>
        </p:nvSpPr>
        <p:spPr>
          <a:xfrm rot="16200000" flipV="1">
            <a:off x="869871" y="3533291"/>
            <a:ext cx="1399130" cy="1663105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accent3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749186" y="4607327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1</a:t>
            </a:r>
          </a:p>
        </p:txBody>
      </p:sp>
      <p:sp>
        <p:nvSpPr>
          <p:cNvPr id="4" name="Oval 3"/>
          <p:cNvSpPr/>
          <p:nvPr/>
        </p:nvSpPr>
        <p:spPr>
          <a:xfrm>
            <a:off x="1224323" y="4607327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2</a:t>
            </a:r>
          </a:p>
        </p:txBody>
      </p:sp>
      <p:sp>
        <p:nvSpPr>
          <p:cNvPr id="5" name="Oval 4"/>
          <p:cNvSpPr/>
          <p:nvPr/>
        </p:nvSpPr>
        <p:spPr>
          <a:xfrm>
            <a:off x="1699460" y="4607327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3</a:t>
            </a:r>
          </a:p>
        </p:txBody>
      </p:sp>
      <p:sp>
        <p:nvSpPr>
          <p:cNvPr id="6" name="Oval 5"/>
          <p:cNvSpPr/>
          <p:nvPr/>
        </p:nvSpPr>
        <p:spPr>
          <a:xfrm>
            <a:off x="2174597" y="4607327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4</a:t>
            </a:r>
          </a:p>
        </p:txBody>
      </p:sp>
      <p:sp>
        <p:nvSpPr>
          <p:cNvPr id="7" name="Oval 6"/>
          <p:cNvSpPr/>
          <p:nvPr/>
        </p:nvSpPr>
        <p:spPr>
          <a:xfrm>
            <a:off x="2649734" y="4607327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5</a:t>
            </a:r>
          </a:p>
        </p:txBody>
      </p:sp>
      <p:sp>
        <p:nvSpPr>
          <p:cNvPr id="8" name="Oval 7"/>
          <p:cNvSpPr/>
          <p:nvPr/>
        </p:nvSpPr>
        <p:spPr>
          <a:xfrm>
            <a:off x="3124871" y="4607327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6</a:t>
            </a:r>
          </a:p>
        </p:txBody>
      </p:sp>
      <p:sp>
        <p:nvSpPr>
          <p:cNvPr id="9" name="Oval 8"/>
          <p:cNvSpPr/>
          <p:nvPr/>
        </p:nvSpPr>
        <p:spPr>
          <a:xfrm>
            <a:off x="3600008" y="4607327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7</a:t>
            </a:r>
          </a:p>
        </p:txBody>
      </p:sp>
      <p:sp>
        <p:nvSpPr>
          <p:cNvPr id="10" name="Oval 9"/>
          <p:cNvSpPr/>
          <p:nvPr/>
        </p:nvSpPr>
        <p:spPr>
          <a:xfrm>
            <a:off x="4075145" y="4607327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8</a:t>
            </a:r>
          </a:p>
        </p:txBody>
      </p:sp>
      <p:sp>
        <p:nvSpPr>
          <p:cNvPr id="11" name="Oval 10"/>
          <p:cNvSpPr/>
          <p:nvPr/>
        </p:nvSpPr>
        <p:spPr>
          <a:xfrm>
            <a:off x="4550282" y="4607327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9</a:t>
            </a:r>
          </a:p>
        </p:txBody>
      </p:sp>
      <p:sp>
        <p:nvSpPr>
          <p:cNvPr id="12" name="Oval 11"/>
          <p:cNvSpPr/>
          <p:nvPr/>
        </p:nvSpPr>
        <p:spPr>
          <a:xfrm>
            <a:off x="5025417" y="4607327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0</a:t>
            </a:r>
          </a:p>
        </p:txBody>
      </p:sp>
      <p:sp>
        <p:nvSpPr>
          <p:cNvPr id="13" name="Oval 12"/>
          <p:cNvSpPr/>
          <p:nvPr/>
        </p:nvSpPr>
        <p:spPr>
          <a:xfrm>
            <a:off x="749935" y="4976972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1</a:t>
            </a:r>
          </a:p>
        </p:txBody>
      </p:sp>
      <p:sp>
        <p:nvSpPr>
          <p:cNvPr id="14" name="Oval 13"/>
          <p:cNvSpPr/>
          <p:nvPr/>
        </p:nvSpPr>
        <p:spPr>
          <a:xfrm>
            <a:off x="1225072" y="4976972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2</a:t>
            </a:r>
          </a:p>
        </p:txBody>
      </p:sp>
      <p:sp>
        <p:nvSpPr>
          <p:cNvPr id="15" name="Oval 14"/>
          <p:cNvSpPr/>
          <p:nvPr/>
        </p:nvSpPr>
        <p:spPr>
          <a:xfrm>
            <a:off x="1700209" y="4976972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3</a:t>
            </a:r>
          </a:p>
        </p:txBody>
      </p:sp>
      <p:sp>
        <p:nvSpPr>
          <p:cNvPr id="16" name="Oval 15"/>
          <p:cNvSpPr/>
          <p:nvPr/>
        </p:nvSpPr>
        <p:spPr>
          <a:xfrm>
            <a:off x="2175346" y="4976972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2650483" y="4976972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5</a:t>
            </a:r>
          </a:p>
        </p:txBody>
      </p:sp>
      <p:sp>
        <p:nvSpPr>
          <p:cNvPr id="18" name="Oval 17"/>
          <p:cNvSpPr/>
          <p:nvPr/>
        </p:nvSpPr>
        <p:spPr>
          <a:xfrm>
            <a:off x="3125620" y="4976972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6</a:t>
            </a:r>
          </a:p>
        </p:txBody>
      </p:sp>
      <p:sp>
        <p:nvSpPr>
          <p:cNvPr id="19" name="Oval 18"/>
          <p:cNvSpPr/>
          <p:nvPr/>
        </p:nvSpPr>
        <p:spPr>
          <a:xfrm>
            <a:off x="3600757" y="4976972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7</a:t>
            </a:r>
          </a:p>
        </p:txBody>
      </p:sp>
      <p:sp>
        <p:nvSpPr>
          <p:cNvPr id="20" name="Oval 19"/>
          <p:cNvSpPr/>
          <p:nvPr/>
        </p:nvSpPr>
        <p:spPr>
          <a:xfrm>
            <a:off x="4075894" y="4976972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8</a:t>
            </a:r>
          </a:p>
        </p:txBody>
      </p:sp>
      <p:sp>
        <p:nvSpPr>
          <p:cNvPr id="21" name="Oval 20"/>
          <p:cNvSpPr/>
          <p:nvPr/>
        </p:nvSpPr>
        <p:spPr>
          <a:xfrm>
            <a:off x="4551031" y="4976972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9</a:t>
            </a:r>
          </a:p>
        </p:txBody>
      </p:sp>
      <p:sp>
        <p:nvSpPr>
          <p:cNvPr id="22" name="Oval 21"/>
          <p:cNvSpPr/>
          <p:nvPr/>
        </p:nvSpPr>
        <p:spPr>
          <a:xfrm>
            <a:off x="5026166" y="4976972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0</a:t>
            </a:r>
          </a:p>
        </p:txBody>
      </p:sp>
      <p:sp>
        <p:nvSpPr>
          <p:cNvPr id="23" name="Arc 22"/>
          <p:cNvSpPr/>
          <p:nvPr/>
        </p:nvSpPr>
        <p:spPr>
          <a:xfrm rot="16200000" flipV="1">
            <a:off x="3143306" y="3533290"/>
            <a:ext cx="1399130" cy="1663105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accent3"/>
            </a:solidFill>
            <a:prstDash val="solid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749186" y="5669763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25" name="Oval 24"/>
          <p:cNvSpPr/>
          <p:nvPr/>
        </p:nvSpPr>
        <p:spPr>
          <a:xfrm>
            <a:off x="1224323" y="5669763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sp>
        <p:nvSpPr>
          <p:cNvPr id="26" name="Oval 25"/>
          <p:cNvSpPr/>
          <p:nvPr/>
        </p:nvSpPr>
        <p:spPr>
          <a:xfrm>
            <a:off x="1699460" y="5669763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C</a:t>
            </a:r>
          </a:p>
        </p:txBody>
      </p:sp>
      <p:sp>
        <p:nvSpPr>
          <p:cNvPr id="27" name="Oval 26"/>
          <p:cNvSpPr/>
          <p:nvPr/>
        </p:nvSpPr>
        <p:spPr>
          <a:xfrm>
            <a:off x="2174597" y="5669763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D</a:t>
            </a:r>
          </a:p>
        </p:txBody>
      </p:sp>
      <p:sp>
        <p:nvSpPr>
          <p:cNvPr id="28" name="Oval 27"/>
          <p:cNvSpPr/>
          <p:nvPr/>
        </p:nvSpPr>
        <p:spPr>
          <a:xfrm>
            <a:off x="2649734" y="5669763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E</a:t>
            </a:r>
          </a:p>
        </p:txBody>
      </p:sp>
      <p:sp>
        <p:nvSpPr>
          <p:cNvPr id="29" name="Oval 28"/>
          <p:cNvSpPr/>
          <p:nvPr/>
        </p:nvSpPr>
        <p:spPr>
          <a:xfrm>
            <a:off x="3124871" y="5669763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F</a:t>
            </a:r>
          </a:p>
        </p:txBody>
      </p:sp>
      <p:sp>
        <p:nvSpPr>
          <p:cNvPr id="30" name="Oval 29"/>
          <p:cNvSpPr/>
          <p:nvPr/>
        </p:nvSpPr>
        <p:spPr>
          <a:xfrm>
            <a:off x="3600008" y="5669763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G</a:t>
            </a:r>
          </a:p>
        </p:txBody>
      </p:sp>
      <p:sp>
        <p:nvSpPr>
          <p:cNvPr id="31" name="Oval 30"/>
          <p:cNvSpPr/>
          <p:nvPr/>
        </p:nvSpPr>
        <p:spPr>
          <a:xfrm>
            <a:off x="4075145" y="5669763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H</a:t>
            </a:r>
          </a:p>
        </p:txBody>
      </p:sp>
      <p:sp>
        <p:nvSpPr>
          <p:cNvPr id="32" name="Oval 31"/>
          <p:cNvSpPr/>
          <p:nvPr/>
        </p:nvSpPr>
        <p:spPr>
          <a:xfrm>
            <a:off x="4550282" y="5669763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I</a:t>
            </a:r>
          </a:p>
        </p:txBody>
      </p:sp>
      <p:sp>
        <p:nvSpPr>
          <p:cNvPr id="33" name="Oval 32"/>
          <p:cNvSpPr/>
          <p:nvPr/>
        </p:nvSpPr>
        <p:spPr>
          <a:xfrm>
            <a:off x="5025417" y="5669763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J</a:t>
            </a:r>
          </a:p>
        </p:txBody>
      </p:sp>
      <p:sp>
        <p:nvSpPr>
          <p:cNvPr id="34" name="Oval 33"/>
          <p:cNvSpPr/>
          <p:nvPr/>
        </p:nvSpPr>
        <p:spPr>
          <a:xfrm>
            <a:off x="749186" y="6026215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35" name="Oval 34"/>
          <p:cNvSpPr/>
          <p:nvPr/>
        </p:nvSpPr>
        <p:spPr>
          <a:xfrm>
            <a:off x="1224323" y="6026215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sp>
        <p:nvSpPr>
          <p:cNvPr id="36" name="Oval 35"/>
          <p:cNvSpPr/>
          <p:nvPr/>
        </p:nvSpPr>
        <p:spPr>
          <a:xfrm>
            <a:off x="1699460" y="6026215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C</a:t>
            </a:r>
          </a:p>
        </p:txBody>
      </p:sp>
      <p:sp>
        <p:nvSpPr>
          <p:cNvPr id="37" name="Oval 36"/>
          <p:cNvSpPr/>
          <p:nvPr/>
        </p:nvSpPr>
        <p:spPr>
          <a:xfrm>
            <a:off x="2174597" y="6026215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D</a:t>
            </a:r>
          </a:p>
        </p:txBody>
      </p:sp>
      <p:sp>
        <p:nvSpPr>
          <p:cNvPr id="38" name="Oval 37"/>
          <p:cNvSpPr/>
          <p:nvPr/>
        </p:nvSpPr>
        <p:spPr>
          <a:xfrm>
            <a:off x="2649734" y="6026215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E</a:t>
            </a:r>
          </a:p>
        </p:txBody>
      </p:sp>
      <p:sp>
        <p:nvSpPr>
          <p:cNvPr id="39" name="Oval 38"/>
          <p:cNvSpPr/>
          <p:nvPr/>
        </p:nvSpPr>
        <p:spPr>
          <a:xfrm>
            <a:off x="3124871" y="6026215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F</a:t>
            </a:r>
          </a:p>
        </p:txBody>
      </p:sp>
      <p:sp>
        <p:nvSpPr>
          <p:cNvPr id="40" name="Oval 39"/>
          <p:cNvSpPr/>
          <p:nvPr/>
        </p:nvSpPr>
        <p:spPr>
          <a:xfrm>
            <a:off x="3600008" y="6026215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G</a:t>
            </a:r>
          </a:p>
        </p:txBody>
      </p:sp>
      <p:sp>
        <p:nvSpPr>
          <p:cNvPr id="41" name="Oval 40"/>
          <p:cNvSpPr/>
          <p:nvPr/>
        </p:nvSpPr>
        <p:spPr>
          <a:xfrm>
            <a:off x="4075145" y="6026215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H</a:t>
            </a:r>
          </a:p>
        </p:txBody>
      </p:sp>
      <p:sp>
        <p:nvSpPr>
          <p:cNvPr id="42" name="Oval 41"/>
          <p:cNvSpPr/>
          <p:nvPr/>
        </p:nvSpPr>
        <p:spPr>
          <a:xfrm>
            <a:off x="4550282" y="6026215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I</a:t>
            </a:r>
          </a:p>
        </p:txBody>
      </p:sp>
      <p:sp>
        <p:nvSpPr>
          <p:cNvPr id="43" name="Oval 42"/>
          <p:cNvSpPr/>
          <p:nvPr/>
        </p:nvSpPr>
        <p:spPr>
          <a:xfrm>
            <a:off x="5025417" y="6026215"/>
            <a:ext cx="223578" cy="223578"/>
          </a:xfrm>
          <a:prstGeom prst="ellipse">
            <a:avLst/>
          </a:prstGeom>
          <a:noFill/>
          <a:ln w="31115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J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5917916" y="4215583"/>
            <a:ext cx="2240280" cy="0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5864041" y="5530034"/>
            <a:ext cx="2265680" cy="816"/>
          </a:xfrm>
          <a:prstGeom prst="straightConnector1">
            <a:avLst/>
          </a:prstGeom>
          <a:ln w="20320">
            <a:solidFill>
              <a:schemeClr val="accent3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5864041" y="5859812"/>
            <a:ext cx="2240280" cy="11139"/>
          </a:xfrm>
          <a:prstGeom prst="straightConnector1">
            <a:avLst/>
          </a:prstGeom>
          <a:ln w="20320">
            <a:solidFill>
              <a:schemeClr val="accent3"/>
            </a:solidFill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V="1">
            <a:off x="5946675" y="4876409"/>
            <a:ext cx="2183046" cy="1802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 Placeholder 1"/>
          <p:cNvSpPr txBox="1">
            <a:spLocks/>
          </p:cNvSpPr>
          <p:nvPr/>
        </p:nvSpPr>
        <p:spPr>
          <a:xfrm>
            <a:off x="566928" y="2185416"/>
            <a:ext cx="7281672" cy="12448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LucidaGrande" charset="0"/>
              <a:buChar char="-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600"/>
              </a:lnSpc>
              <a:buNone/>
            </a:pPr>
            <a:r>
              <a:rPr lang="en-US" sz="1800" spc="-50" dirty="0">
                <a:solidFill>
                  <a:srgbClr val="828383"/>
                </a:solidFill>
              </a:rPr>
              <a:t>Copy and paste these graphic elements to give your presentation a touch of color. Only use the official UB brand color palette. For more information, please visit </a:t>
            </a:r>
            <a:r>
              <a:rPr lang="en-US" sz="1800" spc="-50" dirty="0">
                <a:solidFill>
                  <a:srgbClr val="828383"/>
                </a:solidFill>
                <a:hlinkClick r:id="rId2"/>
              </a:rPr>
              <a:t>www.buffalo.edu/brand/creative/color/color-palette</a:t>
            </a:r>
            <a:r>
              <a:rPr lang="en-US" sz="1800" spc="-50" dirty="0">
                <a:solidFill>
                  <a:srgbClr val="828383"/>
                </a:solidFill>
              </a:rPr>
              <a:t>.</a:t>
            </a:r>
          </a:p>
        </p:txBody>
      </p:sp>
      <p:sp>
        <p:nvSpPr>
          <p:cNvPr id="62" name="Title 4"/>
          <p:cNvSpPr txBox="1">
            <a:spLocks/>
          </p:cNvSpPr>
          <p:nvPr/>
        </p:nvSpPr>
        <p:spPr>
          <a:xfrm>
            <a:off x="566928" y="1316736"/>
            <a:ext cx="4268653" cy="716084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2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Graphic elements</a:t>
            </a:r>
          </a:p>
        </p:txBody>
      </p:sp>
      <p:sp>
        <p:nvSpPr>
          <p:cNvPr id="63" name="Freeform 62"/>
          <p:cNvSpPr/>
          <p:nvPr/>
        </p:nvSpPr>
        <p:spPr>
          <a:xfrm>
            <a:off x="8770167" y="5502073"/>
            <a:ext cx="172724" cy="797066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64" name="Freeform 63"/>
          <p:cNvSpPr/>
          <p:nvPr/>
        </p:nvSpPr>
        <p:spPr>
          <a:xfrm rot="10800000">
            <a:off x="10379604" y="5519392"/>
            <a:ext cx="172724" cy="797066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8770167" y="5551944"/>
            <a:ext cx="1782161" cy="6924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Note: </a:t>
            </a:r>
            <a:r>
              <a:rPr lang="en-US" sz="1300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neque in dignissim, and quet nis et umis varius.</a:t>
            </a:r>
          </a:p>
        </p:txBody>
      </p:sp>
      <p:sp>
        <p:nvSpPr>
          <p:cNvPr id="66" name="Rectangle 65"/>
          <p:cNvSpPr/>
          <p:nvPr/>
        </p:nvSpPr>
        <p:spPr>
          <a:xfrm>
            <a:off x="8719367" y="3803460"/>
            <a:ext cx="2054616" cy="11242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67" name="Freeform 66"/>
          <p:cNvSpPr/>
          <p:nvPr/>
        </p:nvSpPr>
        <p:spPr>
          <a:xfrm>
            <a:off x="8852355" y="3948992"/>
            <a:ext cx="172724" cy="797066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68" name="Freeform 67"/>
          <p:cNvSpPr/>
          <p:nvPr/>
        </p:nvSpPr>
        <p:spPr>
          <a:xfrm rot="10800000">
            <a:off x="10461792" y="3966311"/>
            <a:ext cx="172724" cy="797066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956170" y="4019883"/>
            <a:ext cx="1576087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neque dignissim, and in aliquet nisl </a:t>
            </a:r>
            <a:br>
              <a:rPr lang="en-US" sz="13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13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et umis varius.</a:t>
            </a:r>
          </a:p>
        </p:txBody>
      </p:sp>
      <p:cxnSp>
        <p:nvCxnSpPr>
          <p:cNvPr id="70" name="Straight Arrow Connector 69"/>
          <p:cNvCxnSpPr/>
          <p:nvPr/>
        </p:nvCxnSpPr>
        <p:spPr>
          <a:xfrm>
            <a:off x="5892516" y="4546869"/>
            <a:ext cx="2237205" cy="0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5908491" y="6199913"/>
            <a:ext cx="2192755" cy="816"/>
          </a:xfrm>
          <a:prstGeom prst="straightConnector1">
            <a:avLst/>
          </a:prstGeom>
          <a:ln w="20320">
            <a:solidFill>
              <a:schemeClr val="accent3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52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9467" y="2189263"/>
            <a:ext cx="10032141" cy="37904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Discuss the trajectory needed to intercept a hypersonic missile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Hypersonic speed is defined as traveling more than 5 times faster than the local speed of sound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Many hypersonic missiles, such as Lockheed Martins ARRW, are air-released from firing platforms at altitudes of around 15 – 20 kilometers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 model will treat the target vehicle and the interceptor as a two-particle system, with the interceptor being launched from the ground, and the target being released at altitude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initial reference frame will be a local vertical - local horizonal frame, or more explicitly the East-North-Up frame, which will be assumed to be inertial for the initial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Future model will work with ENU frame as well as Earth-Centered-Earth-Fixed and </a:t>
            </a:r>
            <a:r>
              <a:rPr lang="en-US" dirty="0">
                <a:effectLst/>
                <a:latin typeface="Arial" panose="020B0604020202020204" pitchFamily="34" charset="0"/>
              </a:rPr>
              <a:t>Earth-Centered-Inertial frames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>
          <a:xfrm>
            <a:off x="566928" y="2185416"/>
            <a:ext cx="11483234" cy="3511409"/>
          </a:xfrm>
        </p:spPr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Target Vehicle of mass </a:t>
            </a:r>
            <a:r>
              <a:rPr lang="en-US" dirty="0" err="1"/>
              <a:t>m</a:t>
            </a:r>
            <a:r>
              <a:rPr lang="en-US" baseline="-25000" dirty="0" err="1"/>
              <a:t>T</a:t>
            </a:r>
            <a:r>
              <a:rPr lang="en-US" dirty="0"/>
              <a:t> follows parabolic </a:t>
            </a:r>
            <a:r>
              <a:rPr lang="en-US"/>
              <a:t>trajectory initially launched </a:t>
            </a:r>
            <a:r>
              <a:rPr lang="en-US" dirty="0"/>
              <a:t>from altitude, h.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1938888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Lorem ipsum dolor amet, consectetur adipiscing elit.</a:t>
            </a:r>
          </a:p>
          <a:p>
            <a:r>
              <a:rPr lang="en-US" dirty="0"/>
              <a:t>Quisque ac orci in and turpis and dapibus sagittis.</a:t>
            </a:r>
          </a:p>
          <a:p>
            <a:r>
              <a:rPr lang="en-US" dirty="0"/>
              <a:t>Donec vitae justo et neque mollis un consectetur.</a:t>
            </a:r>
          </a:p>
          <a:p>
            <a:r>
              <a:rPr lang="en-US" dirty="0"/>
              <a:t>Etiam aliquet ex sed bibendum et consequat.</a:t>
            </a:r>
          </a:p>
          <a:p>
            <a:r>
              <a:rPr lang="en-US" dirty="0"/>
              <a:t>Cras lacinia est ac elit dignissim varius.</a:t>
            </a:r>
          </a:p>
          <a:p>
            <a:r>
              <a:rPr lang="en-US" dirty="0"/>
              <a:t>Duis sit amet odio facilisis turpis elit placerat.</a:t>
            </a:r>
          </a:p>
          <a:p>
            <a:r>
              <a:rPr lang="en-US" dirty="0"/>
              <a:t>Justo et neque odio facilisis turpis placerat.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83790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lvl="2"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lvl="2">
              <a:defRPr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28986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3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 psum dolor sit amet, consectetur adipiscing elit. Mauris vehicula dui in neque dignissim, in aliquet nisl varius. Sed a erat ut magna vulputate feugiat. Quisque varius and libero placerat erat lobortis congue. Integer a arcu vel ante bibendum scelerisque. Class aptent taciti sociosqu ad litora torquent.</a:t>
            </a:r>
          </a:p>
          <a:p>
            <a:endParaRPr lang="en-US" dirty="0"/>
          </a:p>
        </p:txBody>
      </p:sp>
      <p:sp>
        <p:nvSpPr>
          <p:cNvPr id="5" name="Arc 4"/>
          <p:cNvSpPr/>
          <p:nvPr/>
        </p:nvSpPr>
        <p:spPr>
          <a:xfrm rot="14218706" flipV="1">
            <a:off x="4004372" y="4595494"/>
            <a:ext cx="1399130" cy="1663105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accent3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97433" y="5633093"/>
            <a:ext cx="18420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Note: </a:t>
            </a:r>
            <a:r>
              <a:rPr lang="en-US" sz="1300" b="0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neque digni and in aliquet nisl </a:t>
            </a:r>
            <a:br>
              <a:rPr lang="en-US" sz="1300" b="0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1300" b="0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et a</a:t>
            </a:r>
            <a:r>
              <a:rPr lang="en-US" sz="1300" b="0" baseline="0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300" b="0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umis varius.</a:t>
            </a:r>
          </a:p>
        </p:txBody>
      </p:sp>
    </p:spTree>
    <p:extLst>
      <p:ext uri="{BB962C8B-B14F-4D97-AF65-F5344CB8AC3E}">
        <p14:creationId xmlns:p14="http://schemas.microsoft.com/office/powerpoint/2010/main" val="1009827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3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idx="14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idx="15"/>
          </p:nvPr>
        </p:nvSpPr>
        <p:spPr/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 psum dolor sit amet, consectetur adipiscing elit. Mauris vehicula dui in neque dignissim, in aliquet nisl varius. Sed a erat ut magna vulputate feugiat. Quisque varius and libero placerat erat lobortis congue. Integer a arcu vel ante bibendum scelerisque. Class aptent taciti sociosqu ad litora torquent.</a:t>
            </a:r>
          </a:p>
          <a:p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5310878" y="3641124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A</a:t>
            </a:r>
          </a:p>
        </p:txBody>
      </p:sp>
      <p:sp>
        <p:nvSpPr>
          <p:cNvPr id="8" name="Oval 7"/>
          <p:cNvSpPr/>
          <p:nvPr/>
        </p:nvSpPr>
        <p:spPr>
          <a:xfrm>
            <a:off x="5306382" y="6482224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B</a:t>
            </a:r>
          </a:p>
        </p:txBody>
      </p:sp>
      <p:sp>
        <p:nvSpPr>
          <p:cNvPr id="9" name="Oval 8"/>
          <p:cNvSpPr/>
          <p:nvPr/>
        </p:nvSpPr>
        <p:spPr>
          <a:xfrm>
            <a:off x="8836420" y="6482224"/>
            <a:ext cx="223578" cy="223578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C</a:t>
            </a:r>
          </a:p>
        </p:txBody>
      </p:sp>
      <p:sp>
        <p:nvSpPr>
          <p:cNvPr id="10" name="Freeform 9"/>
          <p:cNvSpPr/>
          <p:nvPr/>
        </p:nvSpPr>
        <p:spPr>
          <a:xfrm>
            <a:off x="3013920" y="5541715"/>
            <a:ext cx="172724" cy="797066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11" name="Freeform 10"/>
          <p:cNvSpPr/>
          <p:nvPr/>
        </p:nvSpPr>
        <p:spPr>
          <a:xfrm rot="10800000">
            <a:off x="4623357" y="5559034"/>
            <a:ext cx="172724" cy="797066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13920" y="5591586"/>
            <a:ext cx="1782161" cy="6924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00" b="1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Note: </a:t>
            </a:r>
            <a:r>
              <a:rPr lang="en-US" sz="1300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rPr>
              <a:t>neque in dignissim, and quet nis et umis varius.</a:t>
            </a:r>
          </a:p>
        </p:txBody>
      </p:sp>
    </p:spTree>
    <p:extLst>
      <p:ext uri="{BB962C8B-B14F-4D97-AF65-F5344CB8AC3E}">
        <p14:creationId xmlns:p14="http://schemas.microsoft.com/office/powerpoint/2010/main" val="814232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3"/>
          </p:nvPr>
        </p:nvSpPr>
        <p:spPr/>
      </p:sp>
      <p:sp>
        <p:nvSpPr>
          <p:cNvPr id="3" name="TextBox 2"/>
          <p:cNvSpPr txBox="1"/>
          <p:nvPr/>
        </p:nvSpPr>
        <p:spPr>
          <a:xfrm>
            <a:off x="354233" y="5875140"/>
            <a:ext cx="18420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Note: </a:t>
            </a:r>
            <a:r>
              <a:rPr lang="en-US" sz="1300" b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neque digni and in aliquet nisl </a:t>
            </a:r>
            <a:br>
              <a:rPr lang="en-US" sz="1300" b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1300" b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et a</a:t>
            </a:r>
            <a:r>
              <a:rPr lang="en-US" sz="1300" b="0" baseline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300" b="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umis varius.</a:t>
            </a:r>
          </a:p>
        </p:txBody>
      </p:sp>
      <p:sp>
        <p:nvSpPr>
          <p:cNvPr id="4" name="Arc 3"/>
          <p:cNvSpPr/>
          <p:nvPr/>
        </p:nvSpPr>
        <p:spPr>
          <a:xfrm rot="14652315" flipV="1">
            <a:off x="1158514" y="4967722"/>
            <a:ext cx="1399130" cy="1663105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bg1"/>
            </a:solidFill>
            <a:prstDash val="solid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176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hart Placeholder 14"/>
          <p:cNvGraphicFramePr>
            <a:graphicFrameLocks noGrp="1"/>
          </p:cNvGraphicFramePr>
          <p:nvPr>
            <p:ph type="chart" sz="quarter" idx="16"/>
            <p:extLst>
              <p:ext uri="{D42A27DB-BD31-4B8C-83A1-F6EECF244321}">
                <p14:modId xmlns:p14="http://schemas.microsoft.com/office/powerpoint/2010/main" val="234376537"/>
              </p:ext>
            </p:extLst>
          </p:nvPr>
        </p:nvGraphicFramePr>
        <p:xfrm>
          <a:off x="5205376" y="1866764"/>
          <a:ext cx="6388100" cy="4465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Lorem ipsum dolor sit amet, consectet adipiscing elit. Mauris vehicula a dui in neque dignissim, in aliquet nisl varius. Sed a erat ut magna vulputate feugiat. Quisque varius libero placerat erat and lobortis congue. Integer a arcu vel ante bibend and et scelerisque.</a:t>
            </a:r>
          </a:p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696060" y="4957590"/>
            <a:ext cx="2054616" cy="11242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2829048" y="5103122"/>
            <a:ext cx="172724" cy="797066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13" name="Freeform 12"/>
          <p:cNvSpPr/>
          <p:nvPr/>
        </p:nvSpPr>
        <p:spPr>
          <a:xfrm rot="10800000">
            <a:off x="4438485" y="5120441"/>
            <a:ext cx="172724" cy="797066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932863" y="5174013"/>
            <a:ext cx="1576087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neque dignissim, and in aliquet nisl </a:t>
            </a:r>
            <a:br>
              <a:rPr lang="en-US" sz="13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13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et umis varius.</a:t>
            </a:r>
          </a:p>
        </p:txBody>
      </p:sp>
    </p:spTree>
    <p:extLst>
      <p:ext uri="{BB962C8B-B14F-4D97-AF65-F5344CB8AC3E}">
        <p14:creationId xmlns:p14="http://schemas.microsoft.com/office/powerpoint/2010/main" val="21027622"/>
      </p:ext>
    </p:extLst>
  </p:cSld>
  <p:clrMapOvr>
    <a:masterClrMapping/>
  </p:clrMapOvr>
</p:sld>
</file>

<file path=ppt/theme/theme1.xml><?xml version="1.0" encoding="utf-8"?>
<a:theme xmlns:a="http://schemas.openxmlformats.org/drawingml/2006/main" name="UB Powerpoint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786987806D424B9BE6DD9F8B9CD3DE" ma:contentTypeVersion="7" ma:contentTypeDescription="Create a new document." ma:contentTypeScope="" ma:versionID="ae1149358b2994faee6734769d163131">
  <xsd:schema xmlns:xsd="http://www.w3.org/2001/XMLSchema" xmlns:xs="http://www.w3.org/2001/XMLSchema" xmlns:p="http://schemas.microsoft.com/office/2006/metadata/properties" xmlns:ns3="a8ae27b2-5c0e-4621-866f-53392bca4427" xmlns:ns4="64809301-c32b-4c00-8730-5c7ea2479bb1" targetNamespace="http://schemas.microsoft.com/office/2006/metadata/properties" ma:root="true" ma:fieldsID="e5455bdad5cce13d9ba0eb1675c656e1" ns3:_="" ns4:_="">
    <xsd:import namespace="a8ae27b2-5c0e-4621-866f-53392bca4427"/>
    <xsd:import namespace="64809301-c32b-4c00-8730-5c7ea2479bb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ae27b2-5c0e-4621-866f-53392bca442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809301-c32b-4c00-8730-5c7ea2479bb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D94E737-7876-427C-999D-5FDDA285A1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8ae27b2-5c0e-4621-866f-53392bca4427"/>
    <ds:schemaRef ds:uri="64809301-c32b-4c00-8730-5c7ea2479bb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80F5167-6DF1-4FA6-AD99-537F3FAD9BF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3C7BE4-2F16-4BA7-8400-0E7317D9BEC4}">
  <ds:schemaRefs>
    <ds:schemaRef ds:uri="http://www.w3.org/XML/1998/namespace"/>
    <ds:schemaRef ds:uri="http://schemas.microsoft.com/office/2006/documentManagement/types"/>
    <ds:schemaRef ds:uri="http://purl.org/dc/terms/"/>
    <ds:schemaRef ds:uri="http://schemas.microsoft.com/office/infopath/2007/PartnerControls"/>
    <ds:schemaRef ds:uri="64809301-c32b-4c00-8730-5c7ea2479bb1"/>
    <ds:schemaRef ds:uri="http://purl.org/dc/dcmitype/"/>
    <ds:schemaRef ds:uri="http://schemas.openxmlformats.org/package/2006/metadata/core-properties"/>
    <ds:schemaRef ds:uri="a8ae27b2-5c0e-4621-866f-53392bca4427"/>
    <ds:schemaRef ds:uri="http://purl.org/dc/elements/1.1/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1854</TotalTime>
  <Words>612</Words>
  <Application>Microsoft Office PowerPoint</Application>
  <PresentationFormat>Widescreen</PresentationFormat>
  <Paragraphs>90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Georgia</vt:lpstr>
      <vt:lpstr>LucidaGrande</vt:lpstr>
      <vt:lpstr>UB Powerpoint Template</vt:lpstr>
      <vt:lpstr>Pursuit Law Development for The Interception of Hypersonic Vehicles</vt:lpstr>
      <vt:lpstr>Background</vt:lpstr>
      <vt:lpstr>Model</vt:lpstr>
      <vt:lpstr>Click to edit title</vt:lpstr>
      <vt:lpstr>Click to edit title</vt:lpstr>
      <vt:lpstr>Click to edit title</vt:lpstr>
      <vt:lpstr>Click to edit title</vt:lpstr>
      <vt:lpstr>PowerPoint Presentation</vt:lpstr>
      <vt:lpstr>Click to add title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Gabriel Colangelo</cp:lastModifiedBy>
  <cp:revision>221</cp:revision>
  <cp:lastPrinted>2015-10-19T19:01:41Z</cp:lastPrinted>
  <dcterms:created xsi:type="dcterms:W3CDTF">2016-06-28T14:05:07Z</dcterms:created>
  <dcterms:modified xsi:type="dcterms:W3CDTF">2022-05-11T00:26:18Z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0x01010065786987806D424B9BE6DD9F8B9CD3DE</vt:lpwstr>
  </property>
</Properties>
</file>

<file path=docProps/thumbnail.jpeg>
</file>